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82" r:id="rId7"/>
    <p:sldId id="263" r:id="rId8"/>
    <p:sldId id="265" r:id="rId9"/>
    <p:sldId id="283" r:id="rId10"/>
    <p:sldId id="266" r:id="rId11"/>
    <p:sldId id="268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38" d="100"/>
          <a:sy n="38" d="100"/>
        </p:scale>
        <p:origin x="72" y="72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0C146-B96E-4CCF-94E5-861027D11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AD4CA3B-9FE9-40A7-B5CA-A0FCD2D4E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BF8B13-AE0C-41B2-80B3-4BA35E034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9D3-A626-453F-9914-2A0B66C263D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F9E7A4-F140-4EDA-816D-E0AC519D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250395-9B95-4BBA-A52B-80F1509E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8FA-AA40-485A-A9E9-DE781611F0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3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1AE22C-8CDD-425C-AB86-D37474AA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954242-FE56-43B5-96A0-525CB747C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CCF1AD-BEEE-424D-9A37-3FBEABCB9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9D3-A626-453F-9914-2A0B66C263D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00F99C-EA7E-4AF4-B885-ADF83D245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995DDA-3EDE-4F41-90FF-D17C2E3B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8FA-AA40-485A-A9E9-DE781611F0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05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F1E658B-8B36-4F07-B130-495490A87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C00C02-BF54-4801-BECF-209B2C3E4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9B1D9A-21A4-4331-BCD0-E7516C07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9D3-A626-453F-9914-2A0B66C263D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AC64AB-1109-454F-97EF-197B4DE5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FBD5C4-2BB6-42EC-B7E1-70AD04175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8FA-AA40-485A-A9E9-DE781611F0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78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053A1-6FD9-47E8-B467-FA7770945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B2B20F-6293-4F8C-A02A-EFA9701CF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024F33-6B8B-4B54-B8A3-B798AE2A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9D3-A626-453F-9914-2A0B66C263D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9F0420-F135-4CDE-92F0-2C936E3F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BB40F4-DAE1-4559-99FC-BF83F4E3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8FA-AA40-485A-A9E9-DE781611F0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03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A4E22-4465-468A-B65D-C2731C4EE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81CE5B-7EF2-4793-8589-52F4CF0D4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5559A2-FB3F-4A72-B0B6-FD4077C4B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9D3-A626-453F-9914-2A0B66C263D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44A904-88AD-4789-9ECD-54588EE7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24C9D2-E16F-4A07-84D9-63309FED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8FA-AA40-485A-A9E9-DE781611F0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16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E73F0-1BCB-46F1-B92C-CC1A12AB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747ADF-C64C-4D04-A6A2-CBEEFC214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3835BB4-61D0-4E0D-A3E7-E5D3A737F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1A210F-7BF1-4AC9-9819-8FF34465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9D3-A626-453F-9914-2A0B66C263D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3F5B01-10C6-4502-A754-1F17CE5C0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28D112E-FFD0-4124-A31A-0C5D37A7F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8FA-AA40-485A-A9E9-DE781611F0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46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F2C9C-5AED-4A37-8316-191A8559B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80544D-CC4E-445A-9D78-5E8F48EC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382AE4-3AF6-4C83-8558-9BDF8A278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416B34-DE04-4F6A-9ED7-F0E57543F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6477F9F-1F77-4EA4-894C-F7A4F3EDA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B59CC5E-5E26-4F85-A9C0-78CAE70B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9D3-A626-453F-9914-2A0B66C263D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F14267B-9AA4-45A2-A824-F2F3D714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954941A-B8AC-4C6E-8BC8-1E088B8C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8FA-AA40-485A-A9E9-DE781611F0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13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0FA7F-021C-4ED0-954C-A78A2581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56256E-05EC-4FC1-99C3-535AED07C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9D3-A626-453F-9914-2A0B66C263D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0EF9A9-FF9B-4B7C-8B3B-9FC878FB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4E246F-6CE9-457D-9890-8BE9E3CD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8FA-AA40-485A-A9E9-DE781611F0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83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E75F45-F0E6-4D56-805A-0E3D5777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9D3-A626-453F-9914-2A0B66C263D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036F625-3E4E-4139-BA44-60C903EF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6A446B-6A2A-4164-8EE4-4CEB5C10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8FA-AA40-485A-A9E9-DE781611F0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02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6F92A-7DBB-4524-B659-6A20B3D72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CAA979-1E86-4106-9F70-068F75F98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AA5D14-533E-4960-82BF-AAEA6EEE5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792454-B480-4E67-B774-EB5B1F58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9D3-A626-453F-9914-2A0B66C263D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E14CDD-DDDB-477F-850D-40CE49321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76590B-2033-4BF6-A872-B1947210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8FA-AA40-485A-A9E9-DE781611F0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06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1C74A-EADD-4D20-9C55-B9BCEB9BF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936E9D7-2189-4895-8E17-EB671BD0D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B932C7-1543-4B9E-A236-51DDB717B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394756-DBA3-4501-9BC1-42E3F436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9D3-A626-453F-9914-2A0B66C263D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E13881-4048-47D0-B8B2-EAA9B24A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C99117-5069-4DC8-9001-1ABF622E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8FA-AA40-485A-A9E9-DE781611F0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39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30EFFB9-2DA8-4CF1-AED2-02919D6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B94648-72CC-4911-ACEB-3FC86A5D8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7ED997-A080-48A4-8C59-982D83F88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D29D3-A626-453F-9914-2A0B66C263D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25D68B-7230-4905-A442-EC88A7A82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8B1A4B-4EF0-42B3-9F14-852259276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028FA-AA40-485A-A9E9-DE781611F0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34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3F404-5264-48F2-9A5A-6DB31FD40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1" y="327025"/>
            <a:ext cx="5324477" cy="16303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b="1"/>
              <a:t>Im Supermarkt/</a:t>
            </a:r>
            <a:br>
              <a:rPr lang="en-US" sz="3600" b="1"/>
            </a:br>
            <a:r>
              <a:rPr lang="en-US" sz="3600" b="1"/>
              <a:t>An der Kasse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85C8B4-6371-413E-A28E-361BBB60C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13" y="2286001"/>
            <a:ext cx="5324475" cy="3919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b="1"/>
              <a:t>Thema:</a:t>
            </a:r>
            <a:r>
              <a:rPr lang="en-US" sz="1800"/>
              <a:t> Einkaufen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b="1"/>
              <a:t>Lernziele: </a:t>
            </a:r>
            <a:r>
              <a:rPr lang="en-US" sz="1800"/>
              <a:t>Informationen im Kontext Supermarkt/Markt erfragen und verstehen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b="1"/>
              <a:t>Grammatik: </a:t>
            </a:r>
            <a:r>
              <a:rPr lang="en-US" sz="1800"/>
              <a:t>Präsens und „sein“, „mögen“, Komposita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b="1"/>
              <a:t>Aussprache: </a:t>
            </a:r>
            <a:r>
              <a:rPr lang="en-US" sz="1800"/>
              <a:t>Wortbildung und Wortakzent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b="1"/>
              <a:t>Zeit: </a:t>
            </a:r>
            <a:r>
              <a:rPr lang="en-US" sz="1800"/>
              <a:t>30 Minuten</a:t>
            </a:r>
            <a:endParaRPr lang="en-US" sz="1800" b="1"/>
          </a:p>
        </p:txBody>
      </p:sp>
      <p:pic>
        <p:nvPicPr>
          <p:cNvPr id="5" name="Grafik 4" descr="Ein Bild, das Essen, Gemüse, Obst, verschieden enthält.&#10;&#10;Automatisch generierte Beschreibung">
            <a:extLst>
              <a:ext uri="{FF2B5EF4-FFF2-40B4-BE49-F238E27FC236}">
                <a16:creationId xmlns:a16="http://schemas.microsoft.com/office/drawing/2014/main" id="{297A021B-5117-4497-B96C-DA594439EF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0" b="13647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pic>
        <p:nvPicPr>
          <p:cNvPr id="6" name="Grafik 16" descr="Ein Bild, das Essen enthält.&#10;&#10;Automatisch generierte Beschreibung">
            <a:extLst>
              <a:ext uri="{FF2B5EF4-FFF2-40B4-BE49-F238E27FC236}">
                <a16:creationId xmlns:a16="http://schemas.microsoft.com/office/drawing/2014/main" id="{462FBA73-0F09-433B-A933-51ECEE846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88" y="353274"/>
            <a:ext cx="1828800" cy="79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73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rinnen, Bett, Flasche, Essen enthält.&#10;&#10;Automatisch generierte Beschreibung">
            <a:extLst>
              <a:ext uri="{FF2B5EF4-FFF2-40B4-BE49-F238E27FC236}">
                <a16:creationId xmlns:a16="http://schemas.microsoft.com/office/drawing/2014/main" id="{28FB6E89-BCDD-416A-8C3B-27B1DE92C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6" b="3084"/>
          <a:stretch/>
        </p:blipFill>
        <p:spPr>
          <a:xfrm>
            <a:off x="-2" y="10"/>
            <a:ext cx="12192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5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3326F7-D7D1-41C7-9D93-4C60D5582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485" y="321734"/>
            <a:ext cx="6902048" cy="1135737"/>
          </a:xfrm>
        </p:spPr>
        <p:txBody>
          <a:bodyPr>
            <a:normAutofit/>
          </a:bodyPr>
          <a:lstStyle/>
          <a:p>
            <a:r>
              <a:rPr lang="de-DE" sz="3600" b="1"/>
              <a:t>Welche Lebensmittel kennt ihr auf Deutsch?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ED05DB-557E-47E1-BF43-71A89DBCE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485" y="1782981"/>
            <a:ext cx="6902047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r>
              <a:rPr lang="de-DE" sz="2000"/>
              <a:t>B	G	K	M	N	P	R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32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ssen, Tisch, Teller, Gemüse enthält.&#10;&#10;Automatisch generierte Beschreibung">
            <a:extLst>
              <a:ext uri="{FF2B5EF4-FFF2-40B4-BE49-F238E27FC236}">
                <a16:creationId xmlns:a16="http://schemas.microsoft.com/office/drawing/2014/main" id="{058DB3E3-4D68-466A-B69D-04D24E9D6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ED459D-0F4C-40A9-92A0-8823391E5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de-DE" sz="2200" b="1"/>
              <a:t>Was esst und trinkt ihr nicht gern?</a:t>
            </a:r>
            <a:br>
              <a:rPr lang="de-DE" sz="2200" b="1"/>
            </a:br>
            <a:r>
              <a:rPr lang="de-DE" sz="2200" b="1"/>
              <a:t>Welches Gericht kochst du oft? Was kochst du nichts oft?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D53343-C41D-4CEC-BE38-9B2CD288B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/>
          </a:p>
          <a:p>
            <a:pPr marL="0" indent="0">
              <a:buNone/>
            </a:pPr>
            <a:r>
              <a:rPr lang="de-DE" sz="1800"/>
              <a:t>Ich esse gern…….., aber………… mag ich nicht.</a:t>
            </a:r>
          </a:p>
          <a:p>
            <a:pPr marL="0" indent="0">
              <a:buNone/>
            </a:pPr>
            <a:r>
              <a:rPr lang="de-DE" sz="1800"/>
              <a:t>Ich trinke gern…….., aber ………….. trinke ich nicht gern.</a:t>
            </a:r>
          </a:p>
          <a:p>
            <a:pPr marL="0" indent="0">
              <a:buNone/>
            </a:pPr>
            <a:endParaRPr lang="de-DE" sz="1800"/>
          </a:p>
          <a:p>
            <a:pPr marL="0" indent="0">
              <a:buNone/>
            </a:pPr>
            <a:r>
              <a:rPr lang="de-DE" sz="1800"/>
              <a:t>Ich koche oft…….., aber ……. koche ich selten/nie.</a:t>
            </a:r>
          </a:p>
          <a:p>
            <a:pPr marL="0" indent="0">
              <a:buNone/>
            </a:pP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4062026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ssen, Tisch, Person, sitzend enthält.&#10;&#10;Automatisch generierte Beschreibung">
            <a:extLst>
              <a:ext uri="{FF2B5EF4-FFF2-40B4-BE49-F238E27FC236}">
                <a16:creationId xmlns:a16="http://schemas.microsoft.com/office/drawing/2014/main" id="{0E349605-4774-4716-87FA-CF82EDB65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4" r="125" b="278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684648-F63D-4D82-9004-8D8E41D7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508631"/>
          </a:xfrm>
        </p:spPr>
        <p:txBody>
          <a:bodyPr>
            <a:normAutofit/>
          </a:bodyPr>
          <a:lstStyle/>
          <a:p>
            <a:r>
              <a:rPr lang="de-DE" sz="2800" b="1" dirty="0"/>
              <a:t>Welches Gemüse isst man in eurem Land oft?</a:t>
            </a:r>
            <a:br>
              <a:rPr lang="de-DE" sz="2800" b="1" dirty="0"/>
            </a:br>
            <a:r>
              <a:rPr lang="de-DE" sz="2800" b="1" dirty="0"/>
              <a:t>Zu welchen Gerichten?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A6FD88-33FC-459B-A79F-D3B1A4F68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48" y="2081800"/>
            <a:ext cx="4062642" cy="27540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2000" dirty="0"/>
              <a:t>Beispiel:</a:t>
            </a:r>
          </a:p>
          <a:p>
            <a:pPr marL="0" indent="0">
              <a:buNone/>
            </a:pPr>
            <a:r>
              <a:rPr lang="de-DE" sz="2000" dirty="0"/>
              <a:t>In Deutschland isst man oft Kartoffeln. Man isst sie zu Fleischgerichten, z.B. Schweinshaxe mit Sauerkraut und Kartoffeln.</a:t>
            </a:r>
          </a:p>
        </p:txBody>
      </p:sp>
    </p:spTree>
    <p:extLst>
      <p:ext uri="{BB962C8B-B14F-4D97-AF65-F5344CB8AC3E}">
        <p14:creationId xmlns:p14="http://schemas.microsoft.com/office/powerpoint/2010/main" val="115779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rinnen, sitzend, Text, Buch enthält.&#10;&#10;Automatisch generierte Beschreibung">
            <a:extLst>
              <a:ext uri="{FF2B5EF4-FFF2-40B4-BE49-F238E27FC236}">
                <a16:creationId xmlns:a16="http://schemas.microsoft.com/office/drawing/2014/main" id="{A1CC732D-DDB4-4163-89C0-7103F828F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-1" y="10"/>
            <a:ext cx="12191981" cy="6857990"/>
          </a:xfrm>
          <a:prstGeom prst="rect">
            <a:avLst/>
          </a:prstGeom>
        </p:spPr>
      </p:pic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1717EF86-9267-44F0-8F62-67E1D3E2BABE}"/>
              </a:ext>
            </a:extLst>
          </p:cNvPr>
          <p:cNvSpPr/>
          <p:nvPr/>
        </p:nvSpPr>
        <p:spPr>
          <a:xfrm>
            <a:off x="9355015" y="351692"/>
            <a:ext cx="2532185" cy="1473933"/>
          </a:xfrm>
          <a:prstGeom prst="wedgeRectCallout">
            <a:avLst>
              <a:gd name="adj1" fmla="val -64352"/>
              <a:gd name="adj2" fmla="val 2750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sz="2800" b="1" dirty="0"/>
              <a:t>5. Übt den Dialog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475538-EF53-40CE-B220-FFA04FEDDF37}"/>
              </a:ext>
            </a:extLst>
          </p:cNvPr>
          <p:cNvSpPr txBox="1"/>
          <p:nvPr/>
        </p:nvSpPr>
        <p:spPr>
          <a:xfrm>
            <a:off x="625642" y="238923"/>
            <a:ext cx="134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Kunde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B32931-84BF-47BF-AD9C-64F55E43C499}"/>
              </a:ext>
            </a:extLst>
          </p:cNvPr>
          <p:cNvSpPr txBox="1"/>
          <p:nvPr/>
        </p:nvSpPr>
        <p:spPr>
          <a:xfrm>
            <a:off x="4377757" y="278094"/>
            <a:ext cx="134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Verkäufer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71DA79-D3EC-44EF-B889-17B6C625A843}"/>
              </a:ext>
            </a:extLst>
          </p:cNvPr>
          <p:cNvSpPr txBox="1"/>
          <p:nvPr/>
        </p:nvSpPr>
        <p:spPr>
          <a:xfrm>
            <a:off x="587810" y="562181"/>
            <a:ext cx="245444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Guten Tag!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F52C90-754C-4209-ABF5-45D7D9A9C33D}"/>
              </a:ext>
            </a:extLst>
          </p:cNvPr>
          <p:cNvSpPr txBox="1"/>
          <p:nvPr/>
        </p:nvSpPr>
        <p:spPr>
          <a:xfrm>
            <a:off x="4377757" y="562181"/>
            <a:ext cx="250430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Guten Tag, Sie wünschen?</a:t>
            </a:r>
          </a:p>
          <a:p>
            <a:endParaRPr lang="de-DE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7138D1-8164-44C3-B3CC-A07CB33CD19A}"/>
              </a:ext>
            </a:extLst>
          </p:cNvPr>
          <p:cNvSpPr txBox="1"/>
          <p:nvPr/>
        </p:nvSpPr>
        <p:spPr>
          <a:xfrm>
            <a:off x="598256" y="1518344"/>
            <a:ext cx="248044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Ich brauche </a:t>
            </a:r>
            <a:r>
              <a:rPr lang="de-DE" b="1" dirty="0"/>
              <a:t>Bergkäse</a:t>
            </a:r>
            <a:r>
              <a:rPr lang="de-DE" dirty="0"/>
              <a:t>. Was kostet </a:t>
            </a:r>
            <a:r>
              <a:rPr lang="de-DE" b="1" dirty="0"/>
              <a:t>der Bergkäse</a:t>
            </a:r>
            <a:r>
              <a:rPr lang="de-DE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8FBDBE-34EB-4AE4-B229-B09AA2902BED}"/>
              </a:ext>
            </a:extLst>
          </p:cNvPr>
          <p:cNvSpPr txBox="1"/>
          <p:nvPr/>
        </p:nvSpPr>
        <p:spPr>
          <a:xfrm>
            <a:off x="4377757" y="1528969"/>
            <a:ext cx="248044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Das ist heute im Angebot. Es kostet nur </a:t>
            </a:r>
            <a:r>
              <a:rPr lang="de-DE" b="1" dirty="0"/>
              <a:t>5,88</a:t>
            </a:r>
            <a:r>
              <a:rPr lang="de-DE" dirty="0"/>
              <a:t> € das Kilo.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6607A-1724-486B-BBD3-21A3D2754142}"/>
              </a:ext>
            </a:extLst>
          </p:cNvPr>
          <p:cNvSpPr txBox="1"/>
          <p:nvPr/>
        </p:nvSpPr>
        <p:spPr>
          <a:xfrm>
            <a:off x="599227" y="2469214"/>
            <a:ext cx="248044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250</a:t>
            </a:r>
            <a:r>
              <a:rPr lang="de-DE" dirty="0"/>
              <a:t> Gramm, bitte.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FD1CF6-1BD7-4FAE-8F0E-2EDD6D82C356}"/>
              </a:ext>
            </a:extLst>
          </p:cNvPr>
          <p:cNvSpPr txBox="1"/>
          <p:nvPr/>
        </p:nvSpPr>
        <p:spPr>
          <a:xfrm>
            <a:off x="4377757" y="2495757"/>
            <a:ext cx="248044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Ja gern. Sonst noch etwas?</a:t>
            </a:r>
          </a:p>
          <a:p>
            <a:endParaRPr lang="de-DE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91522F-F742-4E1F-AA79-CC390CC2436A}"/>
              </a:ext>
            </a:extLst>
          </p:cNvPr>
          <p:cNvSpPr txBox="1"/>
          <p:nvPr/>
        </p:nvSpPr>
        <p:spPr>
          <a:xfrm>
            <a:off x="597233" y="3429000"/>
            <a:ext cx="248044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Danke</a:t>
            </a:r>
            <a:r>
              <a:rPr lang="de-DE" dirty="0"/>
              <a:t>, das war´s.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823CF1-E0C3-41E8-AB2B-2E62F9D1247B}"/>
              </a:ext>
            </a:extLst>
          </p:cNvPr>
          <p:cNvSpPr txBox="1"/>
          <p:nvPr/>
        </p:nvSpPr>
        <p:spPr>
          <a:xfrm>
            <a:off x="4377757" y="3438914"/>
            <a:ext cx="248044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Das macht </a:t>
            </a:r>
            <a:r>
              <a:rPr lang="de-DE" b="1" dirty="0"/>
              <a:t>2,94</a:t>
            </a:r>
            <a:r>
              <a:rPr lang="de-DE" dirty="0"/>
              <a:t> €.</a:t>
            </a:r>
          </a:p>
          <a:p>
            <a:endParaRPr lang="de-DE" dirty="0"/>
          </a:p>
          <a:p>
            <a:endParaRPr lang="de-DE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EC1FEE-90A3-4A61-9DAB-AF05805EED03}"/>
              </a:ext>
            </a:extLst>
          </p:cNvPr>
          <p:cNvCxnSpPr/>
          <p:nvPr/>
        </p:nvCxnSpPr>
        <p:spPr>
          <a:xfrm>
            <a:off x="3296653" y="1285056"/>
            <a:ext cx="8662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D26C92D-A183-4533-A800-FCBF2EBDA401}"/>
              </a:ext>
            </a:extLst>
          </p:cNvPr>
          <p:cNvCxnSpPr/>
          <p:nvPr/>
        </p:nvCxnSpPr>
        <p:spPr>
          <a:xfrm flipH="1">
            <a:off x="3296653" y="1395663"/>
            <a:ext cx="890336" cy="818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89B0AF5-1EAB-4169-A68C-F7B69640E147}"/>
              </a:ext>
            </a:extLst>
          </p:cNvPr>
          <p:cNvCxnSpPr/>
          <p:nvPr/>
        </p:nvCxnSpPr>
        <p:spPr>
          <a:xfrm>
            <a:off x="3320715" y="2231541"/>
            <a:ext cx="8662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67D1541-C381-4494-957C-6F792C2CC77A}"/>
              </a:ext>
            </a:extLst>
          </p:cNvPr>
          <p:cNvCxnSpPr/>
          <p:nvPr/>
        </p:nvCxnSpPr>
        <p:spPr>
          <a:xfrm flipH="1">
            <a:off x="3284622" y="2397554"/>
            <a:ext cx="890336" cy="818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5CFA878-7DAA-4817-B510-65FAF9767390}"/>
              </a:ext>
            </a:extLst>
          </p:cNvPr>
          <p:cNvCxnSpPr/>
          <p:nvPr/>
        </p:nvCxnSpPr>
        <p:spPr>
          <a:xfrm>
            <a:off x="3376863" y="3429000"/>
            <a:ext cx="8662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464DC97-A2A6-48CF-8028-8CC7724A8BD3}"/>
              </a:ext>
            </a:extLst>
          </p:cNvPr>
          <p:cNvCxnSpPr/>
          <p:nvPr/>
        </p:nvCxnSpPr>
        <p:spPr>
          <a:xfrm flipH="1">
            <a:off x="3267609" y="3609464"/>
            <a:ext cx="890336" cy="818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C085E5B-0ADA-455B-BD5A-A0A880C33088}"/>
              </a:ext>
            </a:extLst>
          </p:cNvPr>
          <p:cNvCxnSpPr/>
          <p:nvPr/>
        </p:nvCxnSpPr>
        <p:spPr>
          <a:xfrm flipH="1">
            <a:off x="3292642" y="4787663"/>
            <a:ext cx="890336" cy="818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03A67D5-919B-4D5A-B08B-C9D60E3CAE84}"/>
              </a:ext>
            </a:extLst>
          </p:cNvPr>
          <p:cNvCxnSpPr/>
          <p:nvPr/>
        </p:nvCxnSpPr>
        <p:spPr>
          <a:xfrm>
            <a:off x="3291671" y="4573423"/>
            <a:ext cx="8662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7B7810-D3C0-49B9-9F80-7E832E97B35D}"/>
              </a:ext>
            </a:extLst>
          </p:cNvPr>
          <p:cNvCxnSpPr/>
          <p:nvPr/>
        </p:nvCxnSpPr>
        <p:spPr>
          <a:xfrm>
            <a:off x="3376863" y="5648194"/>
            <a:ext cx="8662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1F69DAB-54DC-468A-B6D2-C95397D48392}"/>
              </a:ext>
            </a:extLst>
          </p:cNvPr>
          <p:cNvCxnSpPr>
            <a:cxnSpLocks/>
          </p:cNvCxnSpPr>
          <p:nvPr/>
        </p:nvCxnSpPr>
        <p:spPr>
          <a:xfrm flipH="1">
            <a:off x="3339765" y="5902007"/>
            <a:ext cx="830212" cy="126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711C8CB-CEA0-4041-AB84-C0185538AA93}"/>
              </a:ext>
            </a:extLst>
          </p:cNvPr>
          <p:cNvSpPr txBox="1"/>
          <p:nvPr/>
        </p:nvSpPr>
        <p:spPr>
          <a:xfrm>
            <a:off x="581804" y="4379870"/>
            <a:ext cx="245444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Entschuldigung, ich brauche noch </a:t>
            </a:r>
            <a:r>
              <a:rPr lang="de-DE" b="1" dirty="0"/>
              <a:t>eine Tüte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871E68-499E-4CA1-BEB9-960A002FC70D}"/>
              </a:ext>
            </a:extLst>
          </p:cNvPr>
          <p:cNvSpPr txBox="1"/>
          <p:nvPr/>
        </p:nvSpPr>
        <p:spPr>
          <a:xfrm>
            <a:off x="4377757" y="4405702"/>
            <a:ext cx="250430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Das macht noch </a:t>
            </a:r>
            <a:r>
              <a:rPr lang="de-DE" b="1" dirty="0"/>
              <a:t>10</a:t>
            </a:r>
            <a:r>
              <a:rPr lang="de-DE" dirty="0"/>
              <a:t> Cent.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A27A7B-8712-43E2-BC90-D231A7A9985C}"/>
              </a:ext>
            </a:extLst>
          </p:cNvPr>
          <p:cNvSpPr txBox="1"/>
          <p:nvPr/>
        </p:nvSpPr>
        <p:spPr>
          <a:xfrm>
            <a:off x="586507" y="5330740"/>
            <a:ext cx="24570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Hier bitte.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2FF9EF-B2A9-4AAB-8778-BA95C5D9FCEB}"/>
              </a:ext>
            </a:extLst>
          </p:cNvPr>
          <p:cNvSpPr txBox="1"/>
          <p:nvPr/>
        </p:nvSpPr>
        <p:spPr>
          <a:xfrm>
            <a:off x="4371460" y="5372489"/>
            <a:ext cx="25056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Und </a:t>
            </a:r>
            <a:r>
              <a:rPr lang="de-DE" b="1" dirty="0"/>
              <a:t>96</a:t>
            </a:r>
            <a:r>
              <a:rPr lang="de-DE" dirty="0"/>
              <a:t> Cent zurück.</a:t>
            </a:r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2EF02042-1723-4B69-B9C8-3D035ABE2EF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4320" y="5732570"/>
            <a:ext cx="2429409" cy="5909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1800" dirty="0"/>
              <a:t>Danke. Auf Wiedersehen.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A37052-AD9A-41CC-9E04-2A2C425EACF7}"/>
              </a:ext>
            </a:extLst>
          </p:cNvPr>
          <p:cNvSpPr txBox="1"/>
          <p:nvPr/>
        </p:nvSpPr>
        <p:spPr>
          <a:xfrm>
            <a:off x="4389687" y="5786831"/>
            <a:ext cx="24804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Auf Wiedersehen.</a:t>
            </a:r>
          </a:p>
          <a:p>
            <a:endParaRPr lang="de-DE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CA8031E-5FE5-4E7E-B8D2-03B30C916D98}"/>
              </a:ext>
            </a:extLst>
          </p:cNvPr>
          <p:cNvCxnSpPr/>
          <p:nvPr/>
        </p:nvCxnSpPr>
        <p:spPr>
          <a:xfrm>
            <a:off x="3339765" y="6267006"/>
            <a:ext cx="8662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9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D9635C-7FCB-4712-9BA9-5BB5AA59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de-DE" sz="4000" b="1" dirty="0"/>
              <a:t>Was kocht ihr heute?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9ABB16-D85B-4C4C-A81E-573EA7CA7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de-DE" sz="1900" b="1" dirty="0"/>
              <a:t>Beispiel</a:t>
            </a:r>
            <a:r>
              <a:rPr lang="de-DE" sz="1900" dirty="0"/>
              <a:t>:</a:t>
            </a:r>
          </a:p>
          <a:p>
            <a:pPr marL="0" indent="0">
              <a:buNone/>
            </a:pPr>
            <a:r>
              <a:rPr lang="de-DE" sz="1800" dirty="0"/>
              <a:t>In meinem Kühlschrank sind:</a:t>
            </a:r>
          </a:p>
          <a:p>
            <a:pPr marL="0" indent="0">
              <a:buNone/>
            </a:pPr>
            <a:r>
              <a:rPr lang="de-DE" sz="1800" dirty="0"/>
              <a:t>Käse </a:t>
            </a:r>
          </a:p>
          <a:p>
            <a:pPr marL="0" indent="0">
              <a:buNone/>
            </a:pPr>
            <a:r>
              <a:rPr lang="de-DE" sz="1800" dirty="0"/>
              <a:t>Tofu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2100" b="1" dirty="0"/>
              <a:t>In meiner Küche sind:</a:t>
            </a:r>
          </a:p>
          <a:p>
            <a:pPr marL="0" indent="0">
              <a:buNone/>
            </a:pPr>
            <a:r>
              <a:rPr lang="de-DE" sz="1900" dirty="0"/>
              <a:t>Nudeln</a:t>
            </a:r>
          </a:p>
          <a:p>
            <a:pPr marL="0" indent="0">
              <a:buNone/>
            </a:pPr>
            <a:r>
              <a:rPr lang="de-DE" sz="1900" dirty="0"/>
              <a:t>Tomaten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2100" b="1" dirty="0"/>
              <a:t>Ich koche:</a:t>
            </a:r>
          </a:p>
          <a:p>
            <a:pPr marL="0" indent="0">
              <a:buNone/>
            </a:pPr>
            <a:r>
              <a:rPr lang="de-DE" sz="1900" dirty="0"/>
              <a:t>Nudeln mit Tomatensauce und Käse</a:t>
            </a:r>
          </a:p>
          <a:p>
            <a:pPr marL="0" indent="0">
              <a:buNone/>
            </a:pPr>
            <a:r>
              <a:rPr lang="de-DE" sz="1900" dirty="0"/>
              <a:t>Ich koche Nudeln mit Tofu und Tomatensalat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Kühlschrank, offen, Schrank, drinnen enthält.&#10;&#10;Automatisch generierte Beschreibung">
            <a:extLst>
              <a:ext uri="{FF2B5EF4-FFF2-40B4-BE49-F238E27FC236}">
                <a16:creationId xmlns:a16="http://schemas.microsoft.com/office/drawing/2014/main" id="{3B449E21-C083-4498-969F-22AC73A73D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3" r="1" b="1705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28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D021F-B002-43A2-8A77-FC3E01EF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/>
              <a:t>Öffnungszeiten</a:t>
            </a:r>
            <a:r>
              <a:rPr lang="en-US" sz="6000" b="1" dirty="0"/>
              <a:t> in Deutschland?</a:t>
            </a:r>
          </a:p>
        </p:txBody>
      </p:sp>
      <p:pic>
        <p:nvPicPr>
          <p:cNvPr id="4" name="Picture 3" descr="A black sign with white text&#10;&#10;Description automatically generated">
            <a:extLst>
              <a:ext uri="{FF2B5EF4-FFF2-40B4-BE49-F238E27FC236}">
                <a16:creationId xmlns:a16="http://schemas.microsoft.com/office/drawing/2014/main" id="{0CC00E1D-DB43-44E3-B65A-37F3B004A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" b="2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83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66337-0015-4C0D-B423-7AABE4FD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de-DE" b="1" dirty="0"/>
              <a:t>Dialog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4B9A1A-805B-449F-B166-B185D52B9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A: Wann</a:t>
            </a:r>
            <a:r>
              <a:rPr lang="de-DE" sz="1800" dirty="0"/>
              <a:t> öffnet </a:t>
            </a: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</a:rPr>
              <a:t>der Supermarkt</a:t>
            </a:r>
            <a:r>
              <a:rPr lang="de-DE" sz="1800" dirty="0"/>
              <a:t>?</a:t>
            </a:r>
          </a:p>
          <a:p>
            <a:pPr marL="0" indent="0">
              <a:buNone/>
            </a:pPr>
            <a:r>
              <a:rPr lang="de-DE" sz="1800" b="1" dirty="0"/>
              <a:t>B: </a:t>
            </a: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</a:rPr>
              <a:t>Der Supermarkt</a:t>
            </a:r>
            <a:r>
              <a:rPr lang="de-DE" sz="1800" b="1" dirty="0"/>
              <a:t> </a:t>
            </a:r>
            <a:r>
              <a:rPr lang="de-DE" sz="1800" dirty="0"/>
              <a:t>öffnet </a:t>
            </a:r>
            <a:r>
              <a:rPr lang="de-DE" sz="1800" b="1" u="sng" dirty="0"/>
              <a:t>um </a:t>
            </a:r>
            <a:r>
              <a:rPr lang="de-DE" sz="1800" b="1" dirty="0">
                <a:solidFill>
                  <a:schemeClr val="accent2"/>
                </a:solidFill>
              </a:rPr>
              <a:t>7.00 Uhr</a:t>
            </a:r>
            <a:r>
              <a:rPr lang="de-DE" sz="1800" dirty="0"/>
              <a:t>.</a:t>
            </a:r>
          </a:p>
          <a:p>
            <a:pPr marL="0" indent="0">
              <a:buNone/>
            </a:pPr>
            <a:r>
              <a:rPr lang="de-DE" sz="1800" b="1" dirty="0"/>
              <a:t>A: </a:t>
            </a:r>
            <a:r>
              <a:rPr lang="de-DE" sz="1800" dirty="0"/>
              <a:t>Das ist aber </a:t>
            </a:r>
            <a:r>
              <a:rPr lang="de-DE" sz="1800" b="1" dirty="0">
                <a:solidFill>
                  <a:schemeClr val="accent2"/>
                </a:solidFill>
              </a:rPr>
              <a:t>früh</a:t>
            </a:r>
            <a:r>
              <a:rPr lang="de-DE" sz="1800" dirty="0"/>
              <a:t>! Und wann schließt </a:t>
            </a: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</a:rPr>
              <a:t>er</a:t>
            </a:r>
            <a:r>
              <a:rPr lang="de-DE" sz="1800" dirty="0"/>
              <a:t>?</a:t>
            </a:r>
          </a:p>
          <a:p>
            <a:pPr marL="0" indent="0">
              <a:buNone/>
            </a:pPr>
            <a:r>
              <a:rPr lang="de-DE" sz="1800" b="1" dirty="0"/>
              <a:t>B: </a:t>
            </a: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</a:rPr>
              <a:t>Er</a:t>
            </a:r>
            <a:r>
              <a:rPr lang="de-DE" sz="1800" dirty="0"/>
              <a:t> schließt </a:t>
            </a:r>
            <a:r>
              <a:rPr lang="de-DE" sz="1800" b="1" u="sng" dirty="0"/>
              <a:t>um</a:t>
            </a:r>
            <a:r>
              <a:rPr lang="de-DE" sz="1800" dirty="0"/>
              <a:t> </a:t>
            </a:r>
            <a:r>
              <a:rPr lang="de-DE" sz="1800" b="1" dirty="0">
                <a:solidFill>
                  <a:schemeClr val="accent2"/>
                </a:solidFill>
              </a:rPr>
              <a:t>20.00 Uhr</a:t>
            </a:r>
            <a:r>
              <a:rPr lang="de-DE" sz="1800" dirty="0"/>
              <a:t>.</a:t>
            </a:r>
            <a:endParaRPr lang="de-DE" sz="1800" b="1" dirty="0"/>
          </a:p>
        </p:txBody>
      </p:sp>
      <p:pic>
        <p:nvPicPr>
          <p:cNvPr id="7" name="Grafik 6" descr="Ein Bild, das Marktplatz, Szene, drinnen, Gebäude enthält.&#10;&#10;Automatisch generierte Beschreibung">
            <a:extLst>
              <a:ext uri="{FF2B5EF4-FFF2-40B4-BE49-F238E27FC236}">
                <a16:creationId xmlns:a16="http://schemas.microsoft.com/office/drawing/2014/main" id="{FAA78B37-3D34-404C-B222-C0AA2D64C3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r="19073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7574BF0-EC06-441C-829E-AFB4B2D92A2F}"/>
              </a:ext>
            </a:extLst>
          </p:cNvPr>
          <p:cNvSpPr/>
          <p:nvPr/>
        </p:nvSpPr>
        <p:spPr>
          <a:xfrm>
            <a:off x="5414210" y="461377"/>
            <a:ext cx="6497053" cy="17084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Der Supermarkt </a:t>
            </a:r>
            <a:r>
              <a:rPr lang="de-DE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e-DE" sz="20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er	</a:t>
            </a:r>
            <a:r>
              <a:rPr lang="de-DE" sz="2000" dirty="0">
                <a:solidFill>
                  <a:schemeClr val="tx1"/>
                </a:solidFill>
                <a:sym typeface="Wingdings" panose="05000000000000000000" pitchFamily="2" charset="2"/>
              </a:rPr>
              <a:t>(auch: Zoo, Kindergarten)</a:t>
            </a:r>
            <a:endParaRPr lang="de-DE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de-DE" sz="2000" dirty="0">
                <a:solidFill>
                  <a:srgbClr val="FF0000"/>
                </a:solidFill>
              </a:rPr>
              <a:t>Die Post </a:t>
            </a:r>
            <a:r>
              <a:rPr lang="de-DE" sz="20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sie</a:t>
            </a:r>
            <a:r>
              <a:rPr lang="de-DE" sz="2000" dirty="0">
                <a:solidFill>
                  <a:srgbClr val="FF0000"/>
                </a:solidFill>
                <a:sym typeface="Wingdings" panose="05000000000000000000" pitchFamily="2" charset="2"/>
              </a:rPr>
              <a:t>		</a:t>
            </a:r>
            <a:r>
              <a:rPr lang="de-DE" sz="2000" dirty="0">
                <a:solidFill>
                  <a:schemeClr val="tx1"/>
                </a:solidFill>
                <a:sym typeface="Wingdings" panose="05000000000000000000" pitchFamily="2" charset="2"/>
              </a:rPr>
              <a:t>(auch: Apotheke, Bank, Arztpraxis)</a:t>
            </a:r>
            <a:endParaRPr lang="de-DE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de-DE" sz="2000" dirty="0">
                <a:solidFill>
                  <a:srgbClr val="00B050"/>
                </a:solidFill>
                <a:sym typeface="Wingdings" panose="05000000000000000000" pitchFamily="2" charset="2"/>
              </a:rPr>
              <a:t>Das Schwimmbad  es</a:t>
            </a:r>
            <a:r>
              <a:rPr lang="de-DE" sz="2000" dirty="0">
                <a:solidFill>
                  <a:schemeClr val="tx1"/>
                </a:solidFill>
                <a:sym typeface="Wingdings" panose="05000000000000000000" pitchFamily="2" charset="2"/>
              </a:rPr>
              <a:t>	(auch: Museum, Parkhaus)</a:t>
            </a:r>
            <a:endParaRPr lang="de-DE" sz="2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59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146B0-D27E-4583-96EA-F8FBC0FA6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de-DE" b="1" dirty="0"/>
              <a:t>Dialog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29B16-3C5D-4DEC-99CB-47B46187F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A: Von wann bis wann</a:t>
            </a:r>
            <a:r>
              <a:rPr lang="de-DE" sz="1800" dirty="0"/>
              <a:t> ist </a:t>
            </a:r>
            <a:r>
              <a:rPr lang="de-DE" sz="1800" b="1" dirty="0">
                <a:solidFill>
                  <a:srgbClr val="00B050"/>
                </a:solidFill>
              </a:rPr>
              <a:t>das Kaufhaus</a:t>
            </a:r>
            <a:r>
              <a:rPr lang="de-DE" sz="1800" b="1" dirty="0"/>
              <a:t> </a:t>
            </a:r>
            <a:r>
              <a:rPr lang="de-DE" sz="1800" dirty="0"/>
              <a:t>geöffnet?</a:t>
            </a:r>
          </a:p>
          <a:p>
            <a:pPr marL="0" indent="0">
              <a:buNone/>
            </a:pPr>
            <a:r>
              <a:rPr lang="de-DE" sz="1800" b="1" dirty="0"/>
              <a:t>B: </a:t>
            </a:r>
            <a:r>
              <a:rPr lang="de-DE" sz="1800" b="1" dirty="0">
                <a:solidFill>
                  <a:srgbClr val="00B050"/>
                </a:solidFill>
              </a:rPr>
              <a:t>Es</a:t>
            </a:r>
            <a:r>
              <a:rPr lang="de-DE" sz="1800" b="1" dirty="0"/>
              <a:t> </a:t>
            </a:r>
            <a:r>
              <a:rPr lang="de-DE" sz="1800" dirty="0"/>
              <a:t>ist </a:t>
            </a:r>
            <a:r>
              <a:rPr lang="de-DE" sz="1800" b="1" dirty="0"/>
              <a:t>von </a:t>
            </a:r>
            <a:r>
              <a:rPr lang="de-DE" sz="1800" b="1" dirty="0">
                <a:solidFill>
                  <a:schemeClr val="accent2"/>
                </a:solidFill>
              </a:rPr>
              <a:t>9.15 Uhr</a:t>
            </a:r>
            <a:r>
              <a:rPr lang="de-DE" sz="1800" b="1" dirty="0"/>
              <a:t> bis </a:t>
            </a:r>
            <a:r>
              <a:rPr lang="de-DE" sz="1800" b="1" dirty="0">
                <a:solidFill>
                  <a:schemeClr val="accent2"/>
                </a:solidFill>
              </a:rPr>
              <a:t>20.45 Uhr </a:t>
            </a:r>
            <a:r>
              <a:rPr lang="de-DE" sz="1800" dirty="0"/>
              <a:t>geöffnet.</a:t>
            </a:r>
          </a:p>
          <a:p>
            <a:pPr marL="0" indent="0">
              <a:buNone/>
            </a:pPr>
            <a:r>
              <a:rPr lang="de-DE" sz="1800" b="1" dirty="0"/>
              <a:t>A: </a:t>
            </a:r>
            <a:r>
              <a:rPr lang="de-DE" sz="1800" dirty="0"/>
              <a:t>Ist </a:t>
            </a:r>
            <a:r>
              <a:rPr lang="de-DE" sz="1800" b="1" dirty="0">
                <a:solidFill>
                  <a:srgbClr val="00B050"/>
                </a:solidFill>
              </a:rPr>
              <a:t>das Kaufhaus </a:t>
            </a:r>
            <a:r>
              <a:rPr lang="de-DE" sz="1800" b="1" dirty="0"/>
              <a:t>durchgehend </a:t>
            </a:r>
            <a:r>
              <a:rPr lang="de-DE" sz="1800" dirty="0"/>
              <a:t>geöffnet?</a:t>
            </a:r>
          </a:p>
          <a:p>
            <a:pPr marL="0" indent="0">
              <a:buNone/>
            </a:pPr>
            <a:r>
              <a:rPr lang="de-DE" sz="1800" b="1" dirty="0"/>
              <a:t>B: Ja, </a:t>
            </a:r>
            <a:r>
              <a:rPr lang="de-DE" sz="1800" b="1" dirty="0">
                <a:solidFill>
                  <a:srgbClr val="00B050"/>
                </a:solidFill>
              </a:rPr>
              <a:t>es</a:t>
            </a:r>
            <a:r>
              <a:rPr lang="de-DE" sz="1800" b="1" dirty="0"/>
              <a:t> </a:t>
            </a:r>
            <a:r>
              <a:rPr lang="de-DE" sz="1800" dirty="0"/>
              <a:t>ist durchgehend geöffnet. /</a:t>
            </a:r>
          </a:p>
          <a:p>
            <a:pPr marL="0" indent="0">
              <a:buNone/>
            </a:pPr>
            <a:r>
              <a:rPr lang="de-DE" sz="1800" b="1" dirty="0"/>
              <a:t>    Nein, </a:t>
            </a:r>
            <a:r>
              <a:rPr lang="de-DE" sz="1800" b="1" dirty="0">
                <a:solidFill>
                  <a:srgbClr val="00B050"/>
                </a:solidFill>
              </a:rPr>
              <a:t>es</a:t>
            </a:r>
            <a:r>
              <a:rPr lang="de-DE" sz="1800" b="1" dirty="0"/>
              <a:t> </a:t>
            </a:r>
            <a:r>
              <a:rPr lang="de-DE" sz="1800" dirty="0"/>
              <a:t>ist </a:t>
            </a:r>
            <a:r>
              <a:rPr lang="de-DE" sz="1800" b="1" u="sng" dirty="0">
                <a:solidFill>
                  <a:schemeClr val="accent2"/>
                </a:solidFill>
              </a:rPr>
              <a:t>nicht</a:t>
            </a:r>
            <a:r>
              <a:rPr lang="de-DE" sz="1800" dirty="0"/>
              <a:t> durchgehend geöffnet.</a:t>
            </a:r>
            <a:endParaRPr lang="de-DE" sz="1800" b="1" dirty="0"/>
          </a:p>
        </p:txBody>
      </p:sp>
      <p:pic>
        <p:nvPicPr>
          <p:cNvPr id="8" name="Grafik 7" descr="Ein Bild, das Gebäude, sitzend, Tisch, Zug enthält.&#10;&#10;Automatisch generierte Beschreibung">
            <a:extLst>
              <a:ext uri="{FF2B5EF4-FFF2-40B4-BE49-F238E27FC236}">
                <a16:creationId xmlns:a16="http://schemas.microsoft.com/office/drawing/2014/main" id="{7C037367-36D8-4763-AD6A-D1C66FAAB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7" r="-2" b="22923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16894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D1D83-B4D0-459A-A768-94F9AEAE1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de-DE" b="1" dirty="0"/>
              <a:t>Dialog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DE7716-72C4-477A-95B7-EBE92A0A7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A: Von wann bis wann</a:t>
            </a:r>
            <a:r>
              <a:rPr lang="de-DE" sz="1800" dirty="0"/>
              <a:t> ist </a:t>
            </a:r>
            <a:r>
              <a:rPr lang="de-DE" sz="1800" b="1" dirty="0">
                <a:solidFill>
                  <a:srgbClr val="00B050"/>
                </a:solidFill>
              </a:rPr>
              <a:t>das Schwimmbad </a:t>
            </a:r>
            <a:r>
              <a:rPr lang="de-DE" sz="1800" dirty="0"/>
              <a:t>geöffnet?</a:t>
            </a:r>
          </a:p>
          <a:p>
            <a:pPr marL="0" indent="0">
              <a:buNone/>
            </a:pPr>
            <a:r>
              <a:rPr lang="de-DE" sz="1800" b="1" dirty="0"/>
              <a:t>B: </a:t>
            </a:r>
            <a:r>
              <a:rPr lang="de-DE" sz="1800" b="1" dirty="0">
                <a:solidFill>
                  <a:srgbClr val="00B050"/>
                </a:solidFill>
              </a:rPr>
              <a:t>Es</a:t>
            </a:r>
            <a:r>
              <a:rPr lang="de-DE" sz="1800" b="1" dirty="0"/>
              <a:t> </a:t>
            </a:r>
            <a:r>
              <a:rPr lang="de-DE" sz="1800" dirty="0"/>
              <a:t>ist </a:t>
            </a:r>
            <a:r>
              <a:rPr lang="de-DE" sz="1800" b="1" dirty="0"/>
              <a:t>von </a:t>
            </a:r>
            <a:r>
              <a:rPr lang="de-DE" sz="1800" b="1" dirty="0">
                <a:solidFill>
                  <a:schemeClr val="accent2"/>
                </a:solidFill>
              </a:rPr>
              <a:t>7.30 Uhr</a:t>
            </a:r>
            <a:r>
              <a:rPr lang="de-DE" sz="1800" b="1" dirty="0"/>
              <a:t> bis </a:t>
            </a:r>
            <a:r>
              <a:rPr lang="de-DE" sz="1800" b="1" dirty="0">
                <a:solidFill>
                  <a:schemeClr val="accent2"/>
                </a:solidFill>
              </a:rPr>
              <a:t>20.00 Uhr </a:t>
            </a:r>
            <a:r>
              <a:rPr lang="de-DE" sz="1800" dirty="0"/>
              <a:t>geöffnet.</a:t>
            </a:r>
          </a:p>
          <a:p>
            <a:pPr marL="0" indent="0">
              <a:buNone/>
            </a:pPr>
            <a:r>
              <a:rPr lang="de-DE" sz="1800" b="1" dirty="0"/>
              <a:t>A: </a:t>
            </a:r>
            <a:r>
              <a:rPr lang="de-DE" sz="1800" dirty="0"/>
              <a:t>Ist </a:t>
            </a:r>
            <a:r>
              <a:rPr lang="de-DE" sz="1800" b="1" dirty="0">
                <a:solidFill>
                  <a:srgbClr val="00B050"/>
                </a:solidFill>
              </a:rPr>
              <a:t>das Schwimmbad </a:t>
            </a:r>
            <a:r>
              <a:rPr lang="de-DE" sz="1800" b="1" dirty="0"/>
              <a:t>durchgehend </a:t>
            </a:r>
            <a:r>
              <a:rPr lang="de-DE" sz="1800" dirty="0"/>
              <a:t>geöffnet?</a:t>
            </a:r>
          </a:p>
          <a:p>
            <a:pPr marL="0" indent="0">
              <a:buNone/>
            </a:pPr>
            <a:r>
              <a:rPr lang="de-DE" sz="1800" b="1" dirty="0"/>
              <a:t>B: Ja, </a:t>
            </a:r>
            <a:r>
              <a:rPr lang="de-DE" sz="1800" b="1" dirty="0">
                <a:solidFill>
                  <a:srgbClr val="00B050"/>
                </a:solidFill>
              </a:rPr>
              <a:t>es</a:t>
            </a:r>
            <a:r>
              <a:rPr lang="de-DE" sz="1800" b="1" dirty="0"/>
              <a:t> </a:t>
            </a:r>
            <a:r>
              <a:rPr lang="de-DE" sz="1800" dirty="0"/>
              <a:t>ist durchgehend geöffnet.</a:t>
            </a:r>
          </a:p>
        </p:txBody>
      </p:sp>
      <p:pic>
        <p:nvPicPr>
          <p:cNvPr id="5" name="Grafik 4" descr="Ein Bild, das Marktplatz, Szene, drinnen, Gebäude enthält.&#10;&#10;Automatisch generierte Beschreibung">
            <a:extLst>
              <a:ext uri="{FF2B5EF4-FFF2-40B4-BE49-F238E27FC236}">
                <a16:creationId xmlns:a16="http://schemas.microsoft.com/office/drawing/2014/main" id="{B4B5A307-5257-43F1-A2BE-093DF069E6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r="19073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289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D1D83-B4D0-459A-A768-94F9AEAE1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de-DE" b="1" dirty="0"/>
              <a:t>Dialog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DE7716-72C4-477A-95B7-EBE92A0A7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/>
              <a:t>A: Von wann bis wann</a:t>
            </a:r>
            <a:r>
              <a:rPr lang="de-DE" sz="1800"/>
              <a:t> ist ………………. geöffnet?</a:t>
            </a:r>
          </a:p>
          <a:p>
            <a:pPr marL="0" indent="0">
              <a:buNone/>
            </a:pPr>
            <a:r>
              <a:rPr lang="de-DE" sz="1800" b="1"/>
              <a:t>B: ……. </a:t>
            </a:r>
            <a:r>
              <a:rPr lang="de-DE" sz="1800"/>
              <a:t>ist </a:t>
            </a:r>
            <a:r>
              <a:rPr lang="de-DE" sz="1800" b="1"/>
              <a:t>von </a:t>
            </a:r>
            <a:r>
              <a:rPr lang="de-DE" sz="1800"/>
              <a:t>.............. </a:t>
            </a:r>
            <a:r>
              <a:rPr lang="de-DE" sz="1800" b="1"/>
              <a:t>bis </a:t>
            </a:r>
            <a:r>
              <a:rPr lang="de-DE" sz="1800"/>
              <a:t>……………….. geöffnet.</a:t>
            </a:r>
          </a:p>
          <a:p>
            <a:pPr marL="0" indent="0">
              <a:buNone/>
            </a:pPr>
            <a:r>
              <a:rPr lang="de-DE" sz="1800" b="1"/>
              <a:t>A: </a:t>
            </a:r>
            <a:r>
              <a:rPr lang="de-DE" sz="1800"/>
              <a:t>Ist ……………….. </a:t>
            </a:r>
            <a:r>
              <a:rPr lang="de-DE" sz="1800" b="1"/>
              <a:t>durchgehend </a:t>
            </a:r>
            <a:r>
              <a:rPr lang="de-DE" sz="1800"/>
              <a:t>geöffnet?</a:t>
            </a:r>
          </a:p>
          <a:p>
            <a:pPr marL="0" indent="0">
              <a:buNone/>
            </a:pPr>
            <a:r>
              <a:rPr lang="de-DE" sz="1800" b="1"/>
              <a:t>B: Ja, ....... </a:t>
            </a:r>
            <a:r>
              <a:rPr lang="de-DE" sz="1800"/>
              <a:t>ist durchgehend geöffnet.</a:t>
            </a:r>
          </a:p>
        </p:txBody>
      </p:sp>
      <p:pic>
        <p:nvPicPr>
          <p:cNvPr id="7" name="Grafik 6" descr="Ein Bild, das Tisch, drinnen, sitzend, Essen enthält.&#10;&#10;Automatisch generierte Beschreibung">
            <a:extLst>
              <a:ext uri="{FF2B5EF4-FFF2-40B4-BE49-F238E27FC236}">
                <a16:creationId xmlns:a16="http://schemas.microsoft.com/office/drawing/2014/main" id="{4845583C-0C59-4707-A031-CFB962121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r="18428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2475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Essen, drinnen, gefüllt, Obst enthält.&#10;&#10;Automatisch generierte Beschreibung">
            <a:extLst>
              <a:ext uri="{FF2B5EF4-FFF2-40B4-BE49-F238E27FC236}">
                <a16:creationId xmlns:a16="http://schemas.microsoft.com/office/drawing/2014/main" id="{201AE224-9A61-4E87-B34E-1820634878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2404BC-721B-4985-800D-BFCA9A8E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de-DE" sz="3600" b="1" dirty="0"/>
              <a:t>Ablauf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457EF7-79F6-4C1E-A319-FE2E27E38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514350" indent="-514350">
              <a:buAutoNum type="arabicPeriod"/>
            </a:pPr>
            <a:r>
              <a:rPr lang="de-DE" sz="2600" dirty="0"/>
              <a:t>Begrüßung + Audiocheck</a:t>
            </a:r>
          </a:p>
          <a:p>
            <a:pPr marL="514350" indent="-514350">
              <a:buAutoNum type="arabicPeriod"/>
            </a:pPr>
            <a:r>
              <a:rPr lang="de-DE" sz="2600" dirty="0"/>
              <a:t>Vokabeln zum Thema Einkaufen und Lebensmittel</a:t>
            </a:r>
          </a:p>
          <a:p>
            <a:pPr marL="514350" indent="-514350">
              <a:buAutoNum type="arabicPeriod"/>
            </a:pPr>
            <a:r>
              <a:rPr lang="de-DE" sz="2600" dirty="0"/>
              <a:t>Dialoge</a:t>
            </a:r>
          </a:p>
        </p:txBody>
      </p:sp>
    </p:spTree>
    <p:extLst>
      <p:ext uri="{BB962C8B-B14F-4D97-AF65-F5344CB8AC3E}">
        <p14:creationId xmlns:p14="http://schemas.microsoft.com/office/powerpoint/2010/main" val="3867524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A5ADC-13B6-4D46-9D79-ABC865CE3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de-DE" sz="3700" b="1"/>
              <a:t>Ein gemeinsames Picknick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BAECEA-8FD3-425F-80A1-1B85FBC97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/>
              <a:t>Wann: Sonntag um 14 Uhr</a:t>
            </a:r>
          </a:p>
          <a:p>
            <a:pPr marL="0" indent="0">
              <a:buNone/>
            </a:pPr>
            <a:r>
              <a:rPr lang="de-DE" sz="1800"/>
              <a:t>Wo: Wertwiesenpark (Rosengarten)</a:t>
            </a:r>
          </a:p>
          <a:p>
            <a:pPr marL="0" indent="0">
              <a:buNone/>
            </a:pPr>
            <a:endParaRPr lang="de-DE" sz="1800"/>
          </a:p>
          <a:p>
            <a:pPr marL="0" indent="0">
              <a:buNone/>
            </a:pPr>
            <a:r>
              <a:rPr lang="de-DE" sz="1800"/>
              <a:t>Essen?</a:t>
            </a:r>
          </a:p>
          <a:p>
            <a:pPr marL="0" indent="0">
              <a:buNone/>
            </a:pPr>
            <a:r>
              <a:rPr lang="de-DE" sz="1800"/>
              <a:t>Trinken?</a:t>
            </a:r>
          </a:p>
          <a:p>
            <a:pPr marL="0" indent="0">
              <a:buNone/>
            </a:pPr>
            <a:r>
              <a:rPr lang="de-DE" sz="1800"/>
              <a:t>Was bringst du mit?</a:t>
            </a:r>
          </a:p>
        </p:txBody>
      </p:sp>
      <p:pic>
        <p:nvPicPr>
          <p:cNvPr id="6" name="Grafik 5" descr="Ein Bild, das drinnen, Tisch, Essen, sitzend enthält.&#10;&#10;Automatisch generierte Beschreibung">
            <a:extLst>
              <a:ext uri="{FF2B5EF4-FFF2-40B4-BE49-F238E27FC236}">
                <a16:creationId xmlns:a16="http://schemas.microsoft.com/office/drawing/2014/main" id="{D0D5A485-FB1C-405C-B2DE-C7D65CC29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r="16522" b="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6512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asse, draußen, Kaffee, aus Holz enthält.&#10;&#10;Automatisch generierte Beschreibung">
            <a:extLst>
              <a:ext uri="{FF2B5EF4-FFF2-40B4-BE49-F238E27FC236}">
                <a16:creationId xmlns:a16="http://schemas.microsoft.com/office/drawing/2014/main" id="{99CD9412-0577-4CD3-8145-F2F75F7F1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0" r="1" b="1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AF1A5FA-12EA-4A2A-B93A-C685E4E96D22}"/>
              </a:ext>
            </a:extLst>
          </p:cNvPr>
          <p:cNvSpPr/>
          <p:nvPr/>
        </p:nvSpPr>
        <p:spPr>
          <a:xfrm>
            <a:off x="1116701" y="2452526"/>
            <a:ext cx="4248318" cy="1952947"/>
          </a:xfrm>
          <a:prstGeom prst="wedgeRectCallout">
            <a:avLst>
              <a:gd name="adj1" fmla="val -38559"/>
              <a:gd name="adj2" fmla="val 66944"/>
            </a:avLst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Hallo, wie geht es euch?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ECBAC9-8FF8-4D44-BD49-6B81C381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951582" y="-621194"/>
            <a:ext cx="2495927" cy="1767670"/>
          </a:xfrm>
          <a:custGeom>
            <a:avLst/>
            <a:gdLst>
              <a:gd name="connsiteX0" fmla="*/ 0 w 2495927"/>
              <a:gd name="connsiteY0" fmla="*/ 1767670 h 1767670"/>
              <a:gd name="connsiteX1" fmla="*/ 1767670 w 2495927"/>
              <a:gd name="connsiteY1" fmla="*/ 0 h 1767670"/>
              <a:gd name="connsiteX2" fmla="*/ 2495927 w 2495927"/>
              <a:gd name="connsiteY2" fmla="*/ 728256 h 1767670"/>
              <a:gd name="connsiteX3" fmla="*/ 2495927 w 2495927"/>
              <a:gd name="connsiteY3" fmla="*/ 1767670 h 17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927" h="1767670">
                <a:moveTo>
                  <a:pt x="0" y="1767670"/>
                </a:moveTo>
                <a:lnTo>
                  <a:pt x="1767670" y="0"/>
                </a:lnTo>
                <a:lnTo>
                  <a:pt x="2495927" y="728256"/>
                </a:lnTo>
                <a:lnTo>
                  <a:pt x="2495927" y="176767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0F234A-713C-4B90-B43E-8F10C8B67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36578" y="419910"/>
            <a:ext cx="1130961" cy="113096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C8816B-132C-4433-807D-BE8737D4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5609070"/>
            <a:ext cx="780052" cy="747280"/>
            <a:chOff x="7011922" y="4095164"/>
            <a:chExt cx="1203067" cy="115252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D9E8922-1B3D-4020-A05C-C539C0C55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135024" y="4167722"/>
              <a:ext cx="1079965" cy="1079965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8064EBB-920B-4259-AC3A-6F286FAF2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011922" y="4095164"/>
              <a:ext cx="485578" cy="485578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E43375-339B-4A67-BEC7-44D202CA1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62597" y="5490560"/>
            <a:ext cx="803394" cy="855268"/>
            <a:chOff x="10246841" y="5975889"/>
            <a:chExt cx="1378553" cy="146756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2329D9A-3D48-4B69-939D-2A480F14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0246842" y="5975888"/>
              <a:ext cx="1316404" cy="131640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D5CC4CB-7B78-480A-A0AE-A8A35C08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38860" y="6856918"/>
              <a:ext cx="586534" cy="58653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9DECC1B-0AAB-435F-81AE-4C770DACC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85867" y="6047150"/>
            <a:ext cx="1636826" cy="818414"/>
            <a:chOff x="8085870" y="5837885"/>
            <a:chExt cx="2055357" cy="102767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C580C66-5435-4F00-873E-679D3D50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241090" y="5965012"/>
              <a:ext cx="696678" cy="69667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B4AFD177-1A38-4FAE-87D4-840AE22C8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85870" y="5837885"/>
              <a:ext cx="2055357" cy="1027679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077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innen, Fenster, Raum, lebend enthält.&#10;&#10;Automatisch generierte Beschreibung">
            <a:extLst>
              <a:ext uri="{FF2B5EF4-FFF2-40B4-BE49-F238E27FC236}">
                <a16:creationId xmlns:a16="http://schemas.microsoft.com/office/drawing/2014/main" id="{025B4FAB-538C-4DBE-9CE6-3B59D0444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5" b="29232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AF1A5FA-12EA-4A2A-B93A-C685E4E96D22}"/>
              </a:ext>
            </a:extLst>
          </p:cNvPr>
          <p:cNvSpPr/>
          <p:nvPr/>
        </p:nvSpPr>
        <p:spPr>
          <a:xfrm>
            <a:off x="1116701" y="2452526"/>
            <a:ext cx="4248318" cy="1952947"/>
          </a:xfrm>
          <a:prstGeom prst="wedgeRectCallout">
            <a:avLst>
              <a:gd name="adj1" fmla="val -38559"/>
              <a:gd name="adj2" fmla="val 66944"/>
            </a:avLst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 seid ihr?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ECBAC9-8FF8-4D44-BD49-6B81C381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951582" y="-621194"/>
            <a:ext cx="2495927" cy="1767670"/>
          </a:xfrm>
          <a:custGeom>
            <a:avLst/>
            <a:gdLst>
              <a:gd name="connsiteX0" fmla="*/ 0 w 2495927"/>
              <a:gd name="connsiteY0" fmla="*/ 1767670 h 1767670"/>
              <a:gd name="connsiteX1" fmla="*/ 1767670 w 2495927"/>
              <a:gd name="connsiteY1" fmla="*/ 0 h 1767670"/>
              <a:gd name="connsiteX2" fmla="*/ 2495927 w 2495927"/>
              <a:gd name="connsiteY2" fmla="*/ 728256 h 1767670"/>
              <a:gd name="connsiteX3" fmla="*/ 2495927 w 2495927"/>
              <a:gd name="connsiteY3" fmla="*/ 1767670 h 17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927" h="1767670">
                <a:moveTo>
                  <a:pt x="0" y="1767670"/>
                </a:moveTo>
                <a:lnTo>
                  <a:pt x="1767670" y="0"/>
                </a:lnTo>
                <a:lnTo>
                  <a:pt x="2495927" y="728256"/>
                </a:lnTo>
                <a:lnTo>
                  <a:pt x="2495927" y="176767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0F234A-713C-4B90-B43E-8F10C8B67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36578" y="419910"/>
            <a:ext cx="1130961" cy="113096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C8816B-132C-4433-807D-BE8737D4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5609070"/>
            <a:ext cx="780052" cy="747280"/>
            <a:chOff x="7011922" y="4095164"/>
            <a:chExt cx="1203067" cy="115252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D9E8922-1B3D-4020-A05C-C539C0C55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135024" y="4167722"/>
              <a:ext cx="1079965" cy="1079965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8064EBB-920B-4259-AC3A-6F286FAF2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011922" y="4095164"/>
              <a:ext cx="485578" cy="485578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E43375-339B-4A67-BEC7-44D202CA1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62597" y="5490560"/>
            <a:ext cx="803394" cy="855268"/>
            <a:chOff x="10246841" y="5975889"/>
            <a:chExt cx="1378553" cy="146756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2329D9A-3D48-4B69-939D-2A480F14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0246842" y="5975888"/>
              <a:ext cx="1316404" cy="131640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D5CC4CB-7B78-480A-A0AE-A8A35C08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38860" y="6856918"/>
              <a:ext cx="586534" cy="58653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9DECC1B-0AAB-435F-81AE-4C770DACC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85867" y="6047150"/>
            <a:ext cx="1636826" cy="818414"/>
            <a:chOff x="8085870" y="5837885"/>
            <a:chExt cx="2055357" cy="102767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C580C66-5435-4F00-873E-679D3D50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241090" y="5965012"/>
              <a:ext cx="696678" cy="69667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B4AFD177-1A38-4FAE-87D4-840AE22C8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85870" y="5837885"/>
              <a:ext cx="2055357" cy="1027679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34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Zaun, Gebäude, draußen, Stuhl enthält.&#10;&#10;Automatisch generierte Beschreibung">
            <a:extLst>
              <a:ext uri="{FF2B5EF4-FFF2-40B4-BE49-F238E27FC236}">
                <a16:creationId xmlns:a16="http://schemas.microsoft.com/office/drawing/2014/main" id="{8A07806B-2B88-4291-A342-F8F7E1C12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" r="2" b="2"/>
          <a:stretch/>
        </p:blipFill>
        <p:spPr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2074303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635666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BBE5EA-43C8-4C88-80E2-AD487418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83" y="3087528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>
                <a:solidFill>
                  <a:srgbClr val="080808"/>
                </a:solidFill>
              </a:rPr>
              <a:t>Thema: Einkaufen</a:t>
            </a:r>
          </a:p>
        </p:txBody>
      </p:sp>
    </p:spTree>
    <p:extLst>
      <p:ext uri="{BB962C8B-B14F-4D97-AF65-F5344CB8AC3E}">
        <p14:creationId xmlns:p14="http://schemas.microsoft.com/office/powerpoint/2010/main" val="287731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zene, Tisch, drinnen, Gebäude enthält.&#10;&#10;Automatisch generierte Beschreibung">
            <a:extLst>
              <a:ext uri="{FF2B5EF4-FFF2-40B4-BE49-F238E27FC236}">
                <a16:creationId xmlns:a16="http://schemas.microsoft.com/office/drawing/2014/main" id="{6B2E2B5A-04AA-46A1-BBDB-A4E8BFD8C8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8" r="24245" b="-1"/>
          <a:stretch/>
        </p:blipFill>
        <p:spPr>
          <a:xfrm>
            <a:off x="7817583" y="10"/>
            <a:ext cx="4374417" cy="6857990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54D06BB0-964E-4086-8679-73BBEBFFF6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r="2" b="2"/>
          <a:stretch/>
        </p:blipFill>
        <p:spPr>
          <a:xfrm>
            <a:off x="35723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3" name="Grafik 2" descr="Ein Bild, das draußen, Gebäude, Frau, Essen enthält.&#10;&#10;Automatisch generierte Beschreibung">
            <a:extLst>
              <a:ext uri="{FF2B5EF4-FFF2-40B4-BE49-F238E27FC236}">
                <a16:creationId xmlns:a16="http://schemas.microsoft.com/office/drawing/2014/main" id="{04DE5C1F-E8F5-4D24-A6D3-CD83B6B13C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2" r="2" b="2"/>
          <a:stretch/>
        </p:blipFill>
        <p:spPr>
          <a:xfrm>
            <a:off x="362535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AF1A5FA-12EA-4A2A-B93A-C685E4E96D22}"/>
              </a:ext>
            </a:extLst>
          </p:cNvPr>
          <p:cNvSpPr/>
          <p:nvPr/>
        </p:nvSpPr>
        <p:spPr>
          <a:xfrm>
            <a:off x="438912" y="1508760"/>
            <a:ext cx="3429000" cy="2898648"/>
          </a:xfrm>
          <a:prstGeom prst="wedgeRectCallout">
            <a:avLst>
              <a:gd name="adj1" fmla="val 46000"/>
              <a:gd name="adj2" fmla="val 719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Wo kaufst du normalerweise ein?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227D2DD-BE89-4D36-A0DF-B6739809EE3F}"/>
              </a:ext>
            </a:extLst>
          </p:cNvPr>
          <p:cNvSpPr txBox="1"/>
          <p:nvPr/>
        </p:nvSpPr>
        <p:spPr>
          <a:xfrm>
            <a:off x="4093330" y="6442491"/>
            <a:ext cx="238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>
                <a:solidFill>
                  <a:schemeClr val="bg1"/>
                </a:solidFill>
              </a:rPr>
              <a:t>Auf dem Markt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F5929E1-F3A4-4CC4-9BA8-4B92DC1439A4}"/>
              </a:ext>
            </a:extLst>
          </p:cNvPr>
          <p:cNvSpPr txBox="1"/>
          <p:nvPr/>
        </p:nvSpPr>
        <p:spPr>
          <a:xfrm>
            <a:off x="6292512" y="2625435"/>
            <a:ext cx="2382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>
                <a:solidFill>
                  <a:schemeClr val="bg1"/>
                </a:solidFill>
              </a:rPr>
              <a:t>In einem großen Supermarkt</a:t>
            </a:r>
          </a:p>
        </p:txBody>
      </p:sp>
      <p:pic>
        <p:nvPicPr>
          <p:cNvPr id="17" name="Grafik 5" descr="Ein Bild, das Szene, Tisch, drinnen, Gebäude enthält.&#10;&#10;Automatisch generierte Beschreibung">
            <a:extLst>
              <a:ext uri="{FF2B5EF4-FFF2-40B4-BE49-F238E27FC236}">
                <a16:creationId xmlns:a16="http://schemas.microsoft.com/office/drawing/2014/main" id="{007C3820-F58F-4729-B38B-96EE9F42A4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8" r="24245" b="-1"/>
          <a:stretch/>
        </p:blipFill>
        <p:spPr>
          <a:xfrm>
            <a:off x="7846612" y="10"/>
            <a:ext cx="4374417" cy="6857990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06E77-DC40-4ECB-BA5A-191DE1BC8FD2}"/>
              </a:ext>
            </a:extLst>
          </p:cNvPr>
          <p:cNvSpPr/>
          <p:nvPr/>
        </p:nvSpPr>
        <p:spPr>
          <a:xfrm>
            <a:off x="8260170" y="5674946"/>
            <a:ext cx="1952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>
                <a:solidFill>
                  <a:schemeClr val="bg1"/>
                </a:solidFill>
              </a:rPr>
              <a:t>In einem kleinen Supermarkt</a:t>
            </a:r>
          </a:p>
        </p:txBody>
      </p:sp>
    </p:spTree>
    <p:extLst>
      <p:ext uri="{BB962C8B-B14F-4D97-AF65-F5344CB8AC3E}">
        <p14:creationId xmlns:p14="http://schemas.microsoft.com/office/powerpoint/2010/main" val="417211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innen, Essen, Szene, Decke enthält.&#10;&#10;Automatisch generierte Beschreibung">
            <a:extLst>
              <a:ext uri="{FF2B5EF4-FFF2-40B4-BE49-F238E27FC236}">
                <a16:creationId xmlns:a16="http://schemas.microsoft.com/office/drawing/2014/main" id="{5E4DB863-BA40-44D2-BB09-62B68C55C1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AF1A5FA-12EA-4A2A-B93A-C685E4E96D22}"/>
              </a:ext>
            </a:extLst>
          </p:cNvPr>
          <p:cNvSpPr/>
          <p:nvPr/>
        </p:nvSpPr>
        <p:spPr>
          <a:xfrm>
            <a:off x="8037095" y="180474"/>
            <a:ext cx="3797968" cy="2466473"/>
          </a:xfrm>
          <a:prstGeom prst="wedgeRectCallout">
            <a:avLst>
              <a:gd name="adj1" fmla="val -38559"/>
              <a:gd name="adj2" fmla="val 669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sz="3600" b="1" dirty="0"/>
              <a:t>2. Wie oft gehst du einkaufen?</a:t>
            </a:r>
          </a:p>
        </p:txBody>
      </p:sp>
    </p:spTree>
    <p:extLst>
      <p:ext uri="{BB962C8B-B14F-4D97-AF65-F5344CB8AC3E}">
        <p14:creationId xmlns:p14="http://schemas.microsoft.com/office/powerpoint/2010/main" val="2574194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Grafik 2" descr="Ein Bild, das Tisch, Teller, Essen, Schüssel enthält.&#10;&#10;Automatisch generierte Beschreibung">
            <a:extLst>
              <a:ext uri="{FF2B5EF4-FFF2-40B4-BE49-F238E27FC236}">
                <a16:creationId xmlns:a16="http://schemas.microsoft.com/office/drawing/2014/main" id="{5CA1C27B-2688-43B9-81BF-865F95820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1" r="1" b="741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AF1A5FA-12EA-4A2A-B93A-C685E4E96D22}"/>
              </a:ext>
            </a:extLst>
          </p:cNvPr>
          <p:cNvSpPr/>
          <p:nvPr/>
        </p:nvSpPr>
        <p:spPr>
          <a:xfrm>
            <a:off x="8037095" y="180474"/>
            <a:ext cx="3797968" cy="2466473"/>
          </a:xfrm>
          <a:prstGeom prst="wedgeRectCallout">
            <a:avLst>
              <a:gd name="adj1" fmla="val -38559"/>
              <a:gd name="adj2" fmla="val 669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sz="3600" b="1" dirty="0"/>
              <a:t>3. Was isst du zum  Frühstück?</a:t>
            </a:r>
            <a:endParaRPr lang="de-DE" sz="3600" b="1"/>
          </a:p>
        </p:txBody>
      </p:sp>
    </p:spTree>
    <p:extLst>
      <p:ext uri="{BB962C8B-B14F-4D97-AF65-F5344CB8AC3E}">
        <p14:creationId xmlns:p14="http://schemas.microsoft.com/office/powerpoint/2010/main" val="268118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AF1A5FA-12EA-4A2A-B93A-C685E4E96D22}"/>
              </a:ext>
            </a:extLst>
          </p:cNvPr>
          <p:cNvSpPr/>
          <p:nvPr/>
        </p:nvSpPr>
        <p:spPr>
          <a:xfrm>
            <a:off x="5021821" y="3812954"/>
            <a:ext cx="6465287" cy="1516014"/>
          </a:xfrm>
          <a:prstGeom prst="wedgeRectCallout">
            <a:avLst>
              <a:gd name="adj1" fmla="val 42872"/>
              <a:gd name="adj2" fmla="val 3519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Wo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isst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zu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Mittag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6" name="Grafik 5" descr="Ein Bild, das drinnen, lebend, Fenster, Raum enthält.&#10;&#10;Automatisch generierte Beschreibung">
            <a:extLst>
              <a:ext uri="{FF2B5EF4-FFF2-40B4-BE49-F238E27FC236}">
                <a16:creationId xmlns:a16="http://schemas.microsoft.com/office/drawing/2014/main" id="{88C2A15D-BF37-44C1-B361-69B6C189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" r="-1" b="-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3" name="Grafik 2" descr="Ein Bild, das drinnen, Tisch, Person, Stuhl enthält.&#10;&#10;Automatisch generierte Beschreibung">
            <a:extLst>
              <a:ext uri="{FF2B5EF4-FFF2-40B4-BE49-F238E27FC236}">
                <a16:creationId xmlns:a16="http://schemas.microsoft.com/office/drawing/2014/main" id="{4550FB32-D3D8-4138-8A38-4CC03539BF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r="15712" b="-1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5" name="Picture 4" descr="A group of people preparing food in a display case&#10;&#10;Description automatically generated">
            <a:extLst>
              <a:ext uri="{FF2B5EF4-FFF2-40B4-BE49-F238E27FC236}">
                <a16:creationId xmlns:a16="http://schemas.microsoft.com/office/drawing/2014/main" id="{B18747C1-C9E5-4503-B484-890597818F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" r="4216" b="-2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8C18CED-1038-42DA-B479-DD1ED47C43FC}"/>
              </a:ext>
            </a:extLst>
          </p:cNvPr>
          <p:cNvSpPr txBox="1"/>
          <p:nvPr/>
        </p:nvSpPr>
        <p:spPr>
          <a:xfrm>
            <a:off x="6408943" y="2875023"/>
            <a:ext cx="3296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>
                <a:solidFill>
                  <a:schemeClr val="bg1"/>
                </a:solidFill>
              </a:rPr>
              <a:t>In der Mensa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2493C2-D2A7-4B3F-BA8E-D800D64F2519}"/>
              </a:ext>
            </a:extLst>
          </p:cNvPr>
          <p:cNvSpPr txBox="1"/>
          <p:nvPr/>
        </p:nvSpPr>
        <p:spPr>
          <a:xfrm>
            <a:off x="8338687" y="244451"/>
            <a:ext cx="3296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>
                <a:solidFill>
                  <a:schemeClr val="bg1"/>
                </a:solidFill>
              </a:rPr>
              <a:t>In der Bäckerei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4830461-6A26-4D4D-877B-29925F67482D}"/>
              </a:ext>
            </a:extLst>
          </p:cNvPr>
          <p:cNvSpPr txBox="1"/>
          <p:nvPr/>
        </p:nvSpPr>
        <p:spPr>
          <a:xfrm>
            <a:off x="3119667" y="6016137"/>
            <a:ext cx="3296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>
                <a:solidFill>
                  <a:schemeClr val="bg1"/>
                </a:solidFill>
              </a:rPr>
              <a:t>Zu Hause</a:t>
            </a:r>
          </a:p>
        </p:txBody>
      </p:sp>
    </p:spTree>
    <p:extLst>
      <p:ext uri="{BB962C8B-B14F-4D97-AF65-F5344CB8AC3E}">
        <p14:creationId xmlns:p14="http://schemas.microsoft.com/office/powerpoint/2010/main" val="369758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Widescreen</PresentationFormat>
  <Paragraphs>101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Impact</vt:lpstr>
      <vt:lpstr>Office</vt:lpstr>
      <vt:lpstr>Im Supermarkt/ An der Kasse</vt:lpstr>
      <vt:lpstr>Ablauf</vt:lpstr>
      <vt:lpstr>PowerPoint Presentation</vt:lpstr>
      <vt:lpstr>PowerPoint Presentation</vt:lpstr>
      <vt:lpstr>Thema: Einkaufen</vt:lpstr>
      <vt:lpstr>PowerPoint Presentation</vt:lpstr>
      <vt:lpstr>PowerPoint Presentation</vt:lpstr>
      <vt:lpstr>PowerPoint Presentation</vt:lpstr>
      <vt:lpstr>PowerPoint Presentation</vt:lpstr>
      <vt:lpstr>Welche Lebensmittel kennt ihr auf Deutsch?</vt:lpstr>
      <vt:lpstr>Was esst und trinkt ihr nicht gern? Welches Gericht kochst du oft? Was kochst du nichts oft?</vt:lpstr>
      <vt:lpstr>Welches Gemüse isst man in eurem Land oft? Zu welchen Gerichten?</vt:lpstr>
      <vt:lpstr>PowerPoint Presentation</vt:lpstr>
      <vt:lpstr>Was kocht ihr heute?</vt:lpstr>
      <vt:lpstr>Öffnungszeiten in Deutschland?</vt:lpstr>
      <vt:lpstr>Dialog 1</vt:lpstr>
      <vt:lpstr>Dialog 2</vt:lpstr>
      <vt:lpstr>Dialog 3</vt:lpstr>
      <vt:lpstr>Dialog 3</vt:lpstr>
      <vt:lpstr>Ein gemeinsames Picknick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 Supermarkt/ An der Kasse</dc:title>
  <dc:creator>Jenny Haussler</dc:creator>
  <cp:lastModifiedBy>Jenny Haussler</cp:lastModifiedBy>
  <cp:revision>1</cp:revision>
  <dcterms:created xsi:type="dcterms:W3CDTF">2020-04-27T13:10:34Z</dcterms:created>
  <dcterms:modified xsi:type="dcterms:W3CDTF">2020-04-27T13:11:11Z</dcterms:modified>
</cp:coreProperties>
</file>